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433" r:id="rId2"/>
    <p:sldId id="427" r:id="rId3"/>
    <p:sldId id="434" r:id="rId4"/>
    <p:sldId id="435" r:id="rId5"/>
    <p:sldId id="436" r:id="rId6"/>
    <p:sldId id="437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F9ADF"/>
    <a:srgbClr val="003399"/>
    <a:srgbClr val="000066"/>
    <a:srgbClr val="2241DC"/>
    <a:srgbClr val="274DED"/>
    <a:srgbClr val="3366CC"/>
    <a:srgbClr val="9966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1" autoAdjust="0"/>
    <p:restoredTop sz="96213" autoAdjust="0"/>
  </p:normalViewPr>
  <p:slideViewPr>
    <p:cSldViewPr snapToGrid="0">
      <p:cViewPr varScale="1">
        <p:scale>
          <a:sx n="128" d="100"/>
          <a:sy n="128" d="100"/>
        </p:scale>
        <p:origin x="1360" y="176"/>
      </p:cViewPr>
      <p:guideLst>
        <p:guide orient="horz" pos="1344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B9EA0473-DD2B-4246-A389-6E0C19BE5882}" type="datetimeFigureOut">
              <a:rPr lang="en-US" altLang="en-US"/>
              <a:pPr>
                <a:defRPr/>
              </a:pPr>
              <a:t>2/21/20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221E94-F90B-D745-8D5E-BFC97139F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870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045739"/>
      </p:ext>
    </p:extLst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4839910C-858B-BD40-8185-DE0E63CB3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43313"/>
      </p:ext>
    </p:extLst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6D4D53E3-8332-4745-8226-AE994170D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293369"/>
      </p:ext>
    </p:extLst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B56A94EE-9D37-DC45-8E5C-BEB0141D3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49016"/>
      </p:ext>
    </p:extLst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EEB4F1A1-A123-174F-B70E-F09588C3D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955498"/>
      </p:ext>
    </p:extLst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B6C0B0EB-8E57-C64B-A7B9-EB4368691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0949"/>
      </p:ext>
    </p:extLst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93CFD599-F2AD-5042-A3FD-50C1012A8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10451"/>
      </p:ext>
    </p:extLst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12399D07-C394-E54F-87D8-681FB1FE3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716920"/>
      </p:ext>
    </p:extLst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40559B1F-E621-2F41-967F-081D3CE85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76206"/>
      </p:ext>
    </p:extLst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65CFDF4C-B969-D44F-A9BF-B20CF0697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696520"/>
      </p:ext>
    </p:extLst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>
              <a:defRPr/>
            </a:pPr>
            <a:fld id="{1C6F68BD-933B-0F47-8AA5-0773510AC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061680"/>
      </p:ext>
    </p:extLst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\cid\image001.jpg@01C90F68.94FF894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0" name="Picture 6" descr="cid:image001.jpg@01C90F68.94FF8940"/>
          <p:cNvPicPr>
            <a:picLocks noChangeAspect="1" noChangeArrowheads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</p:sldLayoutIdLst>
  <p:transition spd="med" advClick="0" advTm="1000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1"/>
          <p:cNvSpPr txBox="1">
            <a:spLocks noChangeArrowheads="1"/>
          </p:cNvSpPr>
          <p:nvPr/>
        </p:nvSpPr>
        <p:spPr bwMode="auto">
          <a:xfrm>
            <a:off x="0" y="2224358"/>
            <a:ext cx="9144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19175">
              <a:spcBef>
                <a:spcPct val="20000"/>
              </a:spcBef>
              <a:tabLst>
                <a:tab pos="21177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19175">
              <a:spcBef>
                <a:spcPct val="20000"/>
              </a:spcBef>
              <a:buFont typeface="Wingdings" charset="2"/>
              <a:buChar char="§"/>
              <a:tabLst>
                <a:tab pos="21177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19175">
              <a:spcBef>
                <a:spcPct val="20000"/>
              </a:spcBef>
              <a:buChar char="•"/>
              <a:tabLst>
                <a:tab pos="2117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19175">
              <a:spcBef>
                <a:spcPct val="20000"/>
              </a:spcBef>
              <a:buChar char="–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19175">
              <a:spcBef>
                <a:spcPct val="20000"/>
              </a:spcBef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latin typeface="Calibri" charset="0"/>
                <a:cs typeface="Calibri" charset="0"/>
              </a:rPr>
              <a:t>Small Business Event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latin typeface="Calibri" charset="0"/>
                <a:cs typeface="Calibri" charset="0"/>
              </a:rPr>
              <a:t>Best Practices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1600" b="1" i="1" dirty="0">
              <a:latin typeface="Calibri" charset="0"/>
              <a:ea typeface="Calibri" charset="0"/>
              <a:cs typeface="Calibri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4400" b="1" i="1" dirty="0" err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Alvie</a:t>
            </a:r>
            <a:r>
              <a:rPr lang="en-US" altLang="en-US" sz="4400" b="1" i="1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Johnson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2000" b="1" i="1" dirty="0">
              <a:latin typeface="Calibri" charset="0"/>
              <a:ea typeface="Calibri" charset="0"/>
              <a:cs typeface="Calibri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2000" b="1" i="1" dirty="0">
                <a:latin typeface="Calibri" charset="0"/>
                <a:ea typeface="Calibri" charset="0"/>
                <a:cs typeface="Calibri" charset="0"/>
              </a:rPr>
              <a:t>Presented at AFCEA WEST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533349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14594"/>
      </p:ext>
    </p:extLst>
  </p:cSld>
  <p:clrMapOvr>
    <a:masterClrMapping/>
  </p:clrMapOvr>
  <p:transition spd="med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317041"/>
            <a:ext cx="9144000" cy="400110"/>
          </a:xfrm>
          <a:prstGeom prst="rect">
            <a:avLst/>
          </a:prstGeom>
          <a:solidFill>
            <a:srgbClr val="6F9AD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TIP: </a:t>
            </a:r>
            <a:r>
              <a:rPr lang="en-US" sz="2000" dirty="0"/>
              <a:t>Attendees want to hear </a:t>
            </a:r>
            <a:r>
              <a:rPr lang="en-US" sz="2000" b="1" dirty="0">
                <a:solidFill>
                  <a:srgbClr val="C00000"/>
                </a:solidFill>
              </a:rPr>
              <a:t>FROM</a:t>
            </a:r>
            <a:r>
              <a:rPr lang="en-US" sz="2000" dirty="0"/>
              <a:t> </a:t>
            </a:r>
            <a:r>
              <a:rPr lang="en-US" sz="2000" b="1" i="1" u="sng" dirty="0"/>
              <a:t>decision-makers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ABOUT </a:t>
            </a:r>
            <a:r>
              <a:rPr lang="en-US" sz="2000" b="1" i="1" u="sng" dirty="0"/>
              <a:t>opportunities</a:t>
            </a:r>
            <a:r>
              <a:rPr lang="en-US" sz="2000" dirty="0"/>
              <a:t>!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41F970-A543-9E45-B0B6-190B660EA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849" y="1950614"/>
            <a:ext cx="4144052" cy="41744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31D41B7-1EC9-5C4E-B7D6-9AD0FEECBC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922" y="3527347"/>
            <a:ext cx="2013495" cy="25977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B0069173-B002-D548-AA4C-3E38865524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387" y="2132500"/>
            <a:ext cx="2089092" cy="25977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1B77C721-98DD-244A-AEBE-416E281D7856}"/>
              </a:ext>
            </a:extLst>
          </p:cNvPr>
          <p:cNvSpPr/>
          <p:nvPr/>
        </p:nvSpPr>
        <p:spPr>
          <a:xfrm rot="1165069">
            <a:off x="3934782" y="4575467"/>
            <a:ext cx="2909157" cy="435713"/>
          </a:xfrm>
          <a:prstGeom prst="leftArrow">
            <a:avLst>
              <a:gd name="adj1" fmla="val 48451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317041"/>
            <a:ext cx="9144000" cy="400110"/>
          </a:xfrm>
          <a:prstGeom prst="rect">
            <a:avLst/>
          </a:prstGeom>
          <a:solidFill>
            <a:srgbClr val="6F9AD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TIP: </a:t>
            </a:r>
            <a:r>
              <a:rPr lang="en-US" sz="2000" b="1" i="1" u="sng" dirty="0"/>
              <a:t>Have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FUN</a:t>
            </a:r>
            <a:r>
              <a:rPr lang="en-US" sz="2000" dirty="0"/>
              <a:t>!</a:t>
            </a:r>
          </a:p>
        </p:txBody>
      </p:sp>
      <p:sp>
        <p:nvSpPr>
          <p:cNvPr id="14337" name="TextBox 11"/>
          <p:cNvSpPr txBox="1">
            <a:spLocks noChangeArrowheads="1"/>
          </p:cNvSpPr>
          <p:nvPr/>
        </p:nvSpPr>
        <p:spPr bwMode="auto">
          <a:xfrm>
            <a:off x="0" y="1965027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19175">
              <a:spcBef>
                <a:spcPct val="20000"/>
              </a:spcBef>
              <a:tabLst>
                <a:tab pos="21177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19175">
              <a:spcBef>
                <a:spcPct val="20000"/>
              </a:spcBef>
              <a:buFont typeface="Wingdings" charset="2"/>
              <a:buChar char="§"/>
              <a:tabLst>
                <a:tab pos="21177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19175">
              <a:spcBef>
                <a:spcPct val="20000"/>
              </a:spcBef>
              <a:buChar char="•"/>
              <a:tabLst>
                <a:tab pos="2117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19175">
              <a:spcBef>
                <a:spcPct val="20000"/>
              </a:spcBef>
              <a:buChar char="–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19175">
              <a:spcBef>
                <a:spcPct val="20000"/>
              </a:spcBef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Approach to </a:t>
            </a:r>
            <a:r>
              <a:rPr lang="en-US" sz="1800" b="1" i="1" dirty="0">
                <a:solidFill>
                  <a:prstClr val="black"/>
                </a:solidFill>
                <a:latin typeface="Calibri" charset="0"/>
              </a:rPr>
              <a:t>Building the AFCEA Belvoir Chapter’s SB Program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161" y="2334359"/>
            <a:ext cx="5293678" cy="371267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57476"/>
      </p:ext>
    </p:extLst>
  </p:cSld>
  <p:clrMapOvr>
    <a:masterClrMapping/>
  </p:clrMapOvr>
  <p:transition spd="med"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1"/>
          <p:cNvSpPr txBox="1">
            <a:spLocks noChangeArrowheads="1"/>
          </p:cNvSpPr>
          <p:nvPr/>
        </p:nvSpPr>
        <p:spPr bwMode="auto">
          <a:xfrm>
            <a:off x="0" y="1965027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19175">
              <a:spcBef>
                <a:spcPct val="20000"/>
              </a:spcBef>
              <a:tabLst>
                <a:tab pos="21177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19175">
              <a:spcBef>
                <a:spcPct val="20000"/>
              </a:spcBef>
              <a:buFont typeface="Wingdings" charset="2"/>
              <a:buChar char="§"/>
              <a:tabLst>
                <a:tab pos="21177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19175">
              <a:spcBef>
                <a:spcPct val="20000"/>
              </a:spcBef>
              <a:buChar char="•"/>
              <a:tabLst>
                <a:tab pos="2117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19175">
              <a:spcBef>
                <a:spcPct val="20000"/>
              </a:spcBef>
              <a:buChar char="–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19175">
              <a:spcBef>
                <a:spcPct val="20000"/>
              </a:spcBef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Approach to </a:t>
            </a:r>
            <a:r>
              <a:rPr lang="en-US" sz="1800" b="1" i="1" dirty="0">
                <a:solidFill>
                  <a:prstClr val="black"/>
                </a:solidFill>
                <a:latin typeface="Calibri" charset="0"/>
              </a:rPr>
              <a:t>Building the AFCEA Belvoir Chapter’s SB Program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442" y="2533616"/>
            <a:ext cx="5263116" cy="345251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317041"/>
            <a:ext cx="9144000" cy="400110"/>
          </a:xfrm>
          <a:prstGeom prst="rect">
            <a:avLst/>
          </a:prstGeom>
          <a:solidFill>
            <a:srgbClr val="6F9AD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TIP: </a:t>
            </a:r>
            <a:r>
              <a:rPr lang="en-US" sz="2000" dirty="0"/>
              <a:t>Don’t be </a:t>
            </a:r>
            <a:r>
              <a:rPr lang="en-US" sz="2000" b="1" i="1" u="sng" dirty="0"/>
              <a:t>afraid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rgbClr val="C00000"/>
                </a:solidFill>
              </a:rPr>
              <a:t>TRY SOMETHING NEW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6241660"/>
      </p:ext>
    </p:extLst>
  </p:cSld>
  <p:clrMapOvr>
    <a:masterClrMapping/>
  </p:clrMapOvr>
  <p:transition spd="med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1"/>
          <p:cNvSpPr txBox="1">
            <a:spLocks noChangeArrowheads="1"/>
          </p:cNvSpPr>
          <p:nvPr/>
        </p:nvSpPr>
        <p:spPr bwMode="auto">
          <a:xfrm>
            <a:off x="0" y="1965027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19175">
              <a:spcBef>
                <a:spcPct val="20000"/>
              </a:spcBef>
              <a:tabLst>
                <a:tab pos="21177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19175">
              <a:spcBef>
                <a:spcPct val="20000"/>
              </a:spcBef>
              <a:buFont typeface="Wingdings" charset="2"/>
              <a:buChar char="§"/>
              <a:tabLst>
                <a:tab pos="21177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19175">
              <a:spcBef>
                <a:spcPct val="20000"/>
              </a:spcBef>
              <a:buChar char="•"/>
              <a:tabLst>
                <a:tab pos="2117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19175">
              <a:spcBef>
                <a:spcPct val="20000"/>
              </a:spcBef>
              <a:buChar char="–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19175">
              <a:spcBef>
                <a:spcPct val="20000"/>
              </a:spcBef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Approach to </a:t>
            </a:r>
            <a:r>
              <a:rPr lang="en-US" sz="1800" b="1" i="1" dirty="0">
                <a:solidFill>
                  <a:prstClr val="black"/>
                </a:solidFill>
                <a:latin typeface="Calibri" charset="0"/>
              </a:rPr>
              <a:t>Building the AFCEA Belvoir Chapter’s SB Program</a:t>
            </a:r>
            <a:r>
              <a:rPr lang="en-US" sz="1800" dirty="0">
                <a:solidFill>
                  <a:prstClr val="black"/>
                </a:solidFill>
                <a:latin typeface="Calibri" charset="0"/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0994" y="2464309"/>
            <a:ext cx="8113368" cy="3659534"/>
            <a:chOff x="520994" y="2464309"/>
            <a:chExt cx="8113368" cy="3659534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41268" y="2464309"/>
              <a:ext cx="3659534" cy="365953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994" y="3068780"/>
              <a:ext cx="2450592" cy="245059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8149" y="3070970"/>
              <a:ext cx="2446213" cy="244621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6317041"/>
            <a:ext cx="9144000" cy="400110"/>
          </a:xfrm>
          <a:prstGeom prst="rect">
            <a:avLst/>
          </a:prstGeom>
          <a:solidFill>
            <a:srgbClr val="6F9AD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TIP: </a:t>
            </a:r>
            <a:r>
              <a:rPr lang="en-US" sz="2000" b="1" dirty="0">
                <a:solidFill>
                  <a:srgbClr val="C00000"/>
                </a:solidFill>
              </a:rPr>
              <a:t>KNOW</a:t>
            </a:r>
            <a:r>
              <a:rPr lang="en-US" sz="2000" dirty="0"/>
              <a:t> your </a:t>
            </a:r>
            <a:r>
              <a:rPr lang="en-US" sz="2000" b="1" dirty="0">
                <a:solidFill>
                  <a:srgbClr val="C00000"/>
                </a:solidFill>
              </a:rPr>
              <a:t>TARGET MARKET </a:t>
            </a:r>
            <a:r>
              <a:rPr lang="en-US" sz="2000" dirty="0"/>
              <a:t>and </a:t>
            </a:r>
            <a:r>
              <a:rPr lang="en-US" sz="2000" b="1" i="1" u="sng" dirty="0"/>
              <a:t>cater your SB programs to them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982735"/>
      </p:ext>
    </p:extLst>
  </p:cSld>
  <p:clrMapOvr>
    <a:masterClrMapping/>
  </p:clrMapOvr>
  <p:transition spd="med"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1"/>
          <p:cNvSpPr txBox="1">
            <a:spLocks noChangeArrowheads="1"/>
          </p:cNvSpPr>
          <p:nvPr/>
        </p:nvSpPr>
        <p:spPr bwMode="auto">
          <a:xfrm>
            <a:off x="0" y="196502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19175">
              <a:spcBef>
                <a:spcPct val="20000"/>
              </a:spcBef>
              <a:tabLst>
                <a:tab pos="211772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19175">
              <a:spcBef>
                <a:spcPct val="20000"/>
              </a:spcBef>
              <a:buFont typeface="Wingdings" charset="2"/>
              <a:buChar char="§"/>
              <a:tabLst>
                <a:tab pos="211772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19175">
              <a:spcBef>
                <a:spcPct val="20000"/>
              </a:spcBef>
              <a:buChar char="•"/>
              <a:tabLst>
                <a:tab pos="21177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19175">
              <a:spcBef>
                <a:spcPct val="20000"/>
              </a:spcBef>
              <a:buChar char="–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19175">
              <a:spcBef>
                <a:spcPct val="20000"/>
              </a:spcBef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1772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Calibri" charset="0"/>
              </a:rPr>
              <a:t>In Summary: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223954"/>
            <a:ext cx="9144000" cy="400110"/>
          </a:xfrm>
          <a:prstGeom prst="rect">
            <a:avLst/>
          </a:prstGeom>
          <a:solidFill>
            <a:srgbClr val="6F9AD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KNOW</a:t>
            </a:r>
            <a:r>
              <a:rPr lang="en-US" sz="2000" dirty="0"/>
              <a:t> your </a:t>
            </a:r>
            <a:r>
              <a:rPr lang="en-US" sz="2000" b="1" dirty="0">
                <a:solidFill>
                  <a:srgbClr val="C00000"/>
                </a:solidFill>
              </a:rPr>
              <a:t>TARGET MARKET </a:t>
            </a:r>
            <a:r>
              <a:rPr lang="en-US" sz="2000" dirty="0"/>
              <a:t>and </a:t>
            </a:r>
            <a:r>
              <a:rPr lang="en-US" sz="2000" b="1" i="1" u="sng" dirty="0"/>
              <a:t>cater your SB programs to them</a:t>
            </a:r>
            <a:r>
              <a:rPr lang="en-US" sz="2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D939B-636B-4943-B8BE-157442168A19}"/>
              </a:ext>
            </a:extLst>
          </p:cNvPr>
          <p:cNvSpPr txBox="1"/>
          <p:nvPr/>
        </p:nvSpPr>
        <p:spPr>
          <a:xfrm>
            <a:off x="0" y="2831719"/>
            <a:ext cx="9144000" cy="400110"/>
          </a:xfrm>
          <a:prstGeom prst="rect">
            <a:avLst/>
          </a:prstGeom>
          <a:solidFill>
            <a:srgbClr val="6F9AD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Attendees want to hear </a:t>
            </a:r>
            <a:r>
              <a:rPr lang="en-US" sz="2000" b="1" dirty="0">
                <a:solidFill>
                  <a:srgbClr val="C00000"/>
                </a:solidFill>
              </a:rPr>
              <a:t>FROM</a:t>
            </a:r>
            <a:r>
              <a:rPr lang="en-US" sz="2000" dirty="0"/>
              <a:t> </a:t>
            </a:r>
            <a:r>
              <a:rPr lang="en-US" sz="2000" b="1" i="1" u="sng" dirty="0"/>
              <a:t>decision-makers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ABOUT </a:t>
            </a:r>
            <a:r>
              <a:rPr lang="en-US" sz="2000" b="1" i="1" u="sng" dirty="0"/>
              <a:t>opportunities</a:t>
            </a:r>
            <a:r>
              <a:rPr lang="en-US" sz="2000" dirty="0"/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27463-0BE0-D140-851A-FC3096B7A558}"/>
              </a:ext>
            </a:extLst>
          </p:cNvPr>
          <p:cNvSpPr txBox="1"/>
          <p:nvPr/>
        </p:nvSpPr>
        <p:spPr>
          <a:xfrm>
            <a:off x="0" y="3626172"/>
            <a:ext cx="9144000" cy="400110"/>
          </a:xfrm>
          <a:prstGeom prst="rect">
            <a:avLst/>
          </a:prstGeom>
          <a:solidFill>
            <a:srgbClr val="6F9AD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i="1" u="sng" dirty="0"/>
              <a:t>Have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FUN</a:t>
            </a:r>
            <a:r>
              <a:rPr lang="en-US" sz="2000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693EA-0B3D-A848-B947-F22304601C43}"/>
              </a:ext>
            </a:extLst>
          </p:cNvPr>
          <p:cNvSpPr txBox="1"/>
          <p:nvPr/>
        </p:nvSpPr>
        <p:spPr>
          <a:xfrm>
            <a:off x="0" y="4425063"/>
            <a:ext cx="9144000" cy="400110"/>
          </a:xfrm>
          <a:prstGeom prst="rect">
            <a:avLst/>
          </a:prstGeom>
          <a:solidFill>
            <a:srgbClr val="6F9AD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Don’t be </a:t>
            </a:r>
            <a:r>
              <a:rPr lang="en-US" sz="2000" b="1" i="1" u="sng" dirty="0"/>
              <a:t>afraid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rgbClr val="C00000"/>
                </a:solidFill>
              </a:rPr>
              <a:t>TRY SOMETHING NEW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4673010"/>
      </p:ext>
    </p:extLst>
  </p:cSld>
  <p:clrMapOvr>
    <a:masterClrMapping/>
  </p:clrMapOvr>
  <p:transition spd="med" advClick="0" advTm="10000"/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25477</TotalTime>
  <Words>117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AFCEA Belvoir</dc:title>
  <dc:subject>Sept 2008 Luncheon</dc:subject>
  <dc:creator>Lexley Bender</dc:creator>
  <cp:lastModifiedBy>Eric Strauss</cp:lastModifiedBy>
  <cp:revision>635</cp:revision>
  <dcterms:created xsi:type="dcterms:W3CDTF">2007-04-24T02:26:51Z</dcterms:created>
  <dcterms:modified xsi:type="dcterms:W3CDTF">2020-02-21T15:38:59Z</dcterms:modified>
</cp:coreProperties>
</file>